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70" r:id="rId11"/>
    <p:sldId id="261" r:id="rId12"/>
    <p:sldId id="271" r:id="rId13"/>
    <p:sldId id="267" r:id="rId14"/>
    <p:sldId id="268" r:id="rId15"/>
    <p:sldId id="269" r:id="rId16"/>
    <p:sldId id="265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-5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7CA2C6-AF5B-0D4C-9F44-E3351DC275B6}" type="datetimeFigureOut">
              <a:rPr lang="en-US" smtClean="0"/>
              <a:t>11/5/14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DE7A6-5676-0042-9AE1-B034C8258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56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10.png>
</file>

<file path=ppt/media/image11.jpg>
</file>

<file path=ppt/media/image12.gif>
</file>

<file path=ppt/media/image13.jpg>
</file>

<file path=ppt/media/image14.png>
</file>

<file path=ppt/media/image15.png>
</file>

<file path=ppt/media/image16.png>
</file>

<file path=ppt/media/image17.jp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1DAC1F-94A7-634C-9350-4B79EEFA097E}" type="datetimeFigureOut">
              <a:rPr lang="en-US" smtClean="0"/>
              <a:t>11/5/14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68F454-3748-5E4F-8D5A-CF518A878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3990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880A-57BA-2E46-AA7D-A3AF0FCA768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65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880A-57BA-2E46-AA7D-A3AF0FCA768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65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880A-57BA-2E46-AA7D-A3AF0FCA768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65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880A-57BA-2E46-AA7D-A3AF0FCA768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08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880A-57BA-2E46-AA7D-A3AF0FCA768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08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mine experience and gathered knowledge, these</a:t>
            </a:r>
            <a:r>
              <a:rPr lang="en-US" baseline="0" dirty="0" smtClean="0"/>
              <a:t> are best practices be sure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880A-57BA-2E46-AA7D-A3AF0FCA768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08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  <a:p>
            <a:pPr marL="228600" indent="-228600">
              <a:buAutoNum type="arabicParenR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880A-57BA-2E46-AA7D-A3AF0FCA768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65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6808E-EB15-C846-BCA2-FF4DB7431B03}" type="datetime1">
              <a:rPr lang="Zyyy" smtClean="0"/>
              <a:t>11/5/14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138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0B82B-4A4A-CC40-8C59-22BBE2F77ED8}" type="datetime1">
              <a:rPr lang="Zyyy" smtClean="0"/>
              <a:t>11/5/14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485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B2F21-93CB-1A4E-835F-D5C7C4298008}" type="datetime1">
              <a:rPr lang="Zyyy" smtClean="0"/>
              <a:t>11/5/14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001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7D6EC-FD58-A348-8108-EBC123B07BA8}" type="datetime1">
              <a:rPr lang="Zyyy" smtClean="0"/>
              <a:t>11/5/14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81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AD236-0CA7-7742-9452-F903D2642C1F}" type="datetime1">
              <a:rPr lang="Zyyy" smtClean="0"/>
              <a:t>11/5/14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910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98DE68-A07F-C64C-AAE0-98D3AF1DBAB2}" type="datetime1">
              <a:rPr lang="Zyyy" smtClean="0"/>
              <a:t>11/5/14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507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09CF9-F7CC-9147-84C6-5879230F27F6}" type="datetime1">
              <a:rPr lang="Zyyy" smtClean="0"/>
              <a:t>11/5/14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575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C23588-C061-E144-A6C9-8433A3D18E64}" type="datetime1">
              <a:rPr lang="Zyyy" smtClean="0"/>
              <a:t>11/5/14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020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1D5C-E721-5249-9A5B-FFEE729B5D20}" type="datetime1">
              <a:rPr lang="Zyyy" smtClean="0"/>
              <a:t>11/5/14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553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D9935-2916-FF45-84FF-6D17AA41CA49}" type="datetime1">
              <a:rPr lang="Zyyy" smtClean="0"/>
              <a:t>11/5/14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40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646EC-D7A2-2948-A204-333F18AA342C}" type="datetime1">
              <a:rPr lang="Zyyy" smtClean="0"/>
              <a:t>11/5/14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57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Click to edit Master text styles</a:t>
            </a:r>
          </a:p>
          <a:p>
            <a:pPr lvl="1"/>
            <a:r>
              <a:rPr lang="ru-RU" smtClean="0"/>
              <a:t>Second level</a:t>
            </a:r>
          </a:p>
          <a:p>
            <a:pPr lvl="2"/>
            <a:r>
              <a:rPr lang="ru-RU" smtClean="0"/>
              <a:t>Third level</a:t>
            </a:r>
          </a:p>
          <a:p>
            <a:pPr lvl="3"/>
            <a:r>
              <a:rPr lang="ru-RU" smtClean="0"/>
              <a:t>Fourth level</a:t>
            </a:r>
          </a:p>
          <a:p>
            <a:pPr lvl="4"/>
            <a:r>
              <a:rPr lang="ru-R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34A6C-CDA5-2D4F-8AB6-7EE86C897C84}" type="datetime1">
              <a:rPr lang="Zyyy" smtClean="0"/>
              <a:t>11/5/14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95A1F7-60E1-1B4E-B5CD-F9B5CE49F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707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hyperlink" Target="mailto:http://www.sealpoint.co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http://www.quora.com/challenges%23nearby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25105"/>
            <a:ext cx="7772400" cy="1475346"/>
          </a:xfrm>
        </p:spPr>
        <p:txBody>
          <a:bodyPr>
            <a:noAutofit/>
          </a:bodyPr>
          <a:lstStyle/>
          <a:p>
            <a:r>
              <a:rPr lang="ru-RU" sz="4000" dirty="0" smtClean="0"/>
              <a:t>Спортивное Программирование</a:t>
            </a:r>
            <a:r>
              <a:rPr lang="en-US" sz="4000" dirty="0" smtClean="0"/>
              <a:t>:</a:t>
            </a:r>
            <a:br>
              <a:rPr lang="en-US" sz="4000" dirty="0" smtClean="0"/>
            </a:br>
            <a:r>
              <a:rPr lang="en-US" sz="4000" dirty="0" smtClean="0"/>
              <a:t>“must know”</a:t>
            </a:r>
            <a:r>
              <a:rPr lang="ru-RU" sz="4000" dirty="0"/>
              <a:t> </a:t>
            </a:r>
            <a:r>
              <a:rPr lang="ru-RU" sz="4000" dirty="0" smtClean="0"/>
              <a:t>для профессионала!</a:t>
            </a:r>
            <a:r>
              <a:rPr lang="en-US" sz="4000" dirty="0" smtClean="0"/>
              <a:t> 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err="1" smtClean="0"/>
              <a:t>Старов</a:t>
            </a:r>
            <a:r>
              <a:rPr lang="ru-RU" dirty="0" smtClean="0"/>
              <a:t> Алексей</a:t>
            </a:r>
          </a:p>
          <a:p>
            <a:r>
              <a:rPr lang="ru-RU" dirty="0" smtClean="0"/>
              <a:t>Русин Дмитрий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155978" y="6280486"/>
            <a:ext cx="2826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СП Факультатив, ХАИ, 2014</a:t>
            </a:r>
            <a:endParaRPr lang="en-US" dirty="0"/>
          </a:p>
        </p:txBody>
      </p:sp>
      <p:pic>
        <p:nvPicPr>
          <p:cNvPr id="5" name="Picture 4" descr="SBU-CS-logo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762" y="417479"/>
            <a:ext cx="1357132" cy="1357132"/>
          </a:xfrm>
          <a:prstGeom prst="rect">
            <a:avLst/>
          </a:prstGeom>
        </p:spPr>
      </p:pic>
      <p:pic>
        <p:nvPicPr>
          <p:cNvPr id="6" name="Picture 5" descr="Эмблема_ХАИ-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207" y="666290"/>
            <a:ext cx="1728875" cy="9331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628332" y="12958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66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1999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Наши факультативы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146" y="1218048"/>
            <a:ext cx="8686800" cy="4908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 smtClean="0">
                <a:solidFill>
                  <a:srgbClr val="0000FF"/>
                </a:solidFill>
              </a:rPr>
              <a:t>Формат: </a:t>
            </a:r>
            <a:endParaRPr lang="ru-RU" sz="2800" dirty="0" smtClean="0">
              <a:solidFill>
                <a:srgbClr val="0000FF"/>
              </a:solidFill>
            </a:endParaRPr>
          </a:p>
          <a:p>
            <a:r>
              <a:rPr lang="ru-RU" sz="2800" dirty="0"/>
              <a:t>О</a:t>
            </a:r>
            <a:r>
              <a:rPr lang="ru-RU" sz="2800" dirty="0" smtClean="0"/>
              <a:t>дна неделя </a:t>
            </a:r>
            <a:r>
              <a:rPr lang="en-US" sz="2800" dirty="0" smtClean="0"/>
              <a:t>–</a:t>
            </a:r>
            <a:r>
              <a:rPr lang="ru-RU" sz="2800" dirty="0" smtClean="0"/>
              <a:t> лекция, вторая </a:t>
            </a:r>
            <a:r>
              <a:rPr lang="en-US" sz="2800" dirty="0" smtClean="0"/>
              <a:t>–</a:t>
            </a:r>
            <a:r>
              <a:rPr lang="ru-RU" sz="2800" dirty="0" smtClean="0"/>
              <a:t> онлайн практика</a:t>
            </a:r>
            <a:endParaRPr lang="ru-RU" sz="2800" dirty="0"/>
          </a:p>
          <a:p>
            <a:r>
              <a:rPr lang="ru-RU" sz="2800" dirty="0" smtClean="0"/>
              <a:t>Организация работы через </a:t>
            </a:r>
            <a:r>
              <a:rPr lang="en-US" sz="2800" dirty="0" smtClean="0"/>
              <a:t>email </a:t>
            </a:r>
            <a:r>
              <a:rPr lang="ru-RU" sz="2800" dirty="0" smtClean="0"/>
              <a:t>и </a:t>
            </a:r>
            <a:r>
              <a:rPr lang="en-US" sz="2800" dirty="0" err="1" smtClean="0"/>
              <a:t>github</a:t>
            </a:r>
            <a:endParaRPr lang="en-US" sz="2800" dirty="0" smtClean="0"/>
          </a:p>
          <a:p>
            <a:r>
              <a:rPr lang="ru-RU" sz="2800" dirty="0" smtClean="0"/>
              <a:t>Обсуждения и совместный разбор задач/алгоритмов</a:t>
            </a:r>
            <a:endParaRPr lang="ru-RU" sz="2800" dirty="0"/>
          </a:p>
          <a:p>
            <a:r>
              <a:rPr lang="ru-RU" sz="2800" dirty="0" smtClean="0"/>
              <a:t>Выполнение д/з!!!</a:t>
            </a:r>
            <a:endParaRPr lang="ru-RU" sz="2800" dirty="0"/>
          </a:p>
          <a:p>
            <a:r>
              <a:rPr lang="ru-RU" sz="2800" dirty="0" smtClean="0"/>
              <a:t>Периодические </a:t>
            </a:r>
            <a:r>
              <a:rPr lang="ru-RU" sz="2800" dirty="0" err="1" smtClean="0"/>
              <a:t>хакатоны</a:t>
            </a:r>
            <a:r>
              <a:rPr lang="ru-RU" sz="2800" dirty="0" smtClean="0"/>
              <a:t>, обсуждения тем из реального </a:t>
            </a:r>
            <a:r>
              <a:rPr lang="ru-RU" sz="2800" dirty="0" err="1" smtClean="0"/>
              <a:t>кодинга</a:t>
            </a:r>
            <a:r>
              <a:rPr lang="ru-RU" sz="2800" dirty="0" smtClean="0"/>
              <a:t>, подготовка к интервью</a:t>
            </a:r>
          </a:p>
          <a:p>
            <a:r>
              <a:rPr lang="ru-RU" sz="2800" dirty="0" smtClean="0"/>
              <a:t>Участие в соревнованиях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08335-66EB-F244-9793-68AABAC63A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583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59713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Только организованность и целеустремленность дают результат!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 descr="vector_running_races_1600x1000_4332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199" y="2385389"/>
            <a:ext cx="5647801" cy="3529875"/>
          </a:xfrm>
          <a:prstGeom prst="rect">
            <a:avLst/>
          </a:prstGeom>
        </p:spPr>
      </p:pic>
      <p:pic>
        <p:nvPicPr>
          <p:cNvPr id="6" name="Picture 5" descr="massachusetts_house_lemming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5389"/>
            <a:ext cx="4603418" cy="352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760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1999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Первое </a:t>
            </a:r>
            <a:r>
              <a:rPr lang="ru-RU" sz="4000" dirty="0" smtClean="0"/>
              <a:t>ЛЕГКОЕ д/з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146" y="1218048"/>
            <a:ext cx="8686800" cy="4908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 smtClean="0">
                <a:solidFill>
                  <a:srgbClr val="0000FF"/>
                </a:solidFill>
              </a:rPr>
              <a:t>Задачи на </a:t>
            </a:r>
            <a:r>
              <a:rPr lang="fi-FI" sz="2800" dirty="0" err="1" smtClean="0">
                <a:solidFill>
                  <a:srgbClr val="0000FF"/>
                </a:solidFill>
              </a:rPr>
              <a:t>http://acm.timus.ru</a:t>
            </a:r>
            <a:r>
              <a:rPr lang="ru-RU" sz="2800" dirty="0" smtClean="0">
                <a:solidFill>
                  <a:srgbClr val="0000FF"/>
                </a:solidFill>
              </a:rPr>
              <a:t>: </a:t>
            </a:r>
            <a:endParaRPr lang="ru-RU" sz="2800" dirty="0" smtClean="0">
              <a:solidFill>
                <a:srgbClr val="0000FF"/>
              </a:solidFill>
            </a:endParaRPr>
          </a:p>
          <a:p>
            <a:r>
              <a:rPr lang="en-US" sz="2800" dirty="0" smtClean="0"/>
              <a:t>1197</a:t>
            </a:r>
          </a:p>
          <a:p>
            <a:r>
              <a:rPr lang="en-US" sz="2800" dirty="0" smtClean="0"/>
              <a:t>1195</a:t>
            </a:r>
          </a:p>
          <a:p>
            <a:r>
              <a:rPr lang="en-US" sz="2800" dirty="0" smtClean="0"/>
              <a:t>1280</a:t>
            </a:r>
          </a:p>
          <a:p>
            <a:endParaRPr lang="en-US" sz="2800" dirty="0"/>
          </a:p>
          <a:p>
            <a:pPr marL="0" indent="0">
              <a:buNone/>
            </a:pPr>
            <a:endParaRPr lang="ru-RU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08335-66EB-F244-9793-68AABAC63A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80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28543"/>
          </a:xfrm>
        </p:spPr>
        <p:txBody>
          <a:bodyPr/>
          <a:lstStyle/>
          <a:p>
            <a:r>
              <a:rPr lang="ru-RU" dirty="0" smtClean="0"/>
              <a:t>Теперь о нас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08335-66EB-F244-9793-68AABAC63A93}" type="slidenum">
              <a:rPr lang="en-US" smtClean="0"/>
              <a:t>13</a:t>
            </a:fld>
            <a:endParaRPr lang="en-US"/>
          </a:p>
        </p:txBody>
      </p:sp>
      <p:pic>
        <p:nvPicPr>
          <p:cNvPr id="7" name="Picture 6" descr="Nvy7eyUda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902" y="1315285"/>
            <a:ext cx="7151901" cy="474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49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08335-66EB-F244-9793-68AABAC63A93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 descr="Stony-Brook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5520" y="578105"/>
            <a:ext cx="4022000" cy="3109794"/>
          </a:xfrm>
          <a:prstGeom prst="rect">
            <a:avLst/>
          </a:prstGeom>
        </p:spPr>
      </p:pic>
      <p:pic>
        <p:nvPicPr>
          <p:cNvPr id="6" name="Picture 5" descr="logo Khai-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87" y="1064469"/>
            <a:ext cx="3867000" cy="2089567"/>
          </a:xfrm>
          <a:prstGeom prst="rect">
            <a:avLst/>
          </a:prstGeom>
        </p:spPr>
      </p:pic>
      <p:pic>
        <p:nvPicPr>
          <p:cNvPr id="8" name="Picture 7" descr="seal_logo-2.psd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83" y="3598130"/>
            <a:ext cx="7634873" cy="225228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572000" y="5475003"/>
            <a:ext cx="32822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6"/>
              </a:rPr>
              <a:t>http://</a:t>
            </a:r>
            <a:r>
              <a:rPr lang="en-US" sz="2400" dirty="0" err="1">
                <a:hlinkClick r:id="rId6"/>
              </a:rPr>
              <a:t>www.sealpoint.co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1307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245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Textbook by my Prof. S</a:t>
            </a:r>
            <a:r>
              <a:rPr lang="pl-PL" dirty="0" err="1" smtClean="0"/>
              <a:t>teven</a:t>
            </a:r>
            <a:r>
              <a:rPr lang="pl-PL" dirty="0" smtClean="0"/>
              <a:t> </a:t>
            </a:r>
            <a:r>
              <a:rPr lang="pl-PL" dirty="0" err="1" smtClean="0"/>
              <a:t>Skiena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08335-66EB-F244-9793-68AABAC63A93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 descr="003447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977" y="1153524"/>
            <a:ext cx="4346519" cy="546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38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1999"/>
          </a:xfrm>
        </p:spPr>
        <p:txBody>
          <a:bodyPr>
            <a:normAutofit/>
          </a:bodyPr>
          <a:lstStyle/>
          <a:p>
            <a:r>
              <a:rPr lang="ru-RU" sz="4000" dirty="0" smtClean="0"/>
              <a:t>Что </a:t>
            </a:r>
            <a:r>
              <a:rPr lang="ru-RU" sz="4000" dirty="0" smtClean="0"/>
              <a:t>еще интересного в СП</a:t>
            </a:r>
            <a:r>
              <a:rPr lang="ru-RU" sz="4000" dirty="0" smtClean="0"/>
              <a:t>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8048"/>
            <a:ext cx="8229600" cy="4908115"/>
          </a:xfrm>
        </p:spPr>
        <p:txBody>
          <a:bodyPr>
            <a:normAutofit fontScale="92500"/>
          </a:bodyPr>
          <a:lstStyle/>
          <a:p>
            <a:r>
              <a:rPr lang="ru-RU" sz="2800" dirty="0" smtClean="0"/>
              <a:t>Мега интересные и невероятные задачи</a:t>
            </a:r>
            <a:r>
              <a:rPr lang="en-US" sz="2800" dirty="0" smtClean="0"/>
              <a:t>…</a:t>
            </a:r>
          </a:p>
          <a:p>
            <a:r>
              <a:rPr lang="ru-RU" sz="2800" dirty="0" smtClean="0"/>
              <a:t>Например: </a:t>
            </a:r>
          </a:p>
          <a:p>
            <a:r>
              <a:rPr lang="en-US" sz="2800" dirty="0" smtClean="0">
                <a:solidFill>
                  <a:srgbClr val="558ED5"/>
                </a:solidFill>
              </a:rPr>
              <a:t>“</a:t>
            </a:r>
            <a:r>
              <a:rPr lang="ru-RU" sz="2800" dirty="0" smtClean="0">
                <a:solidFill>
                  <a:srgbClr val="558ED5"/>
                </a:solidFill>
              </a:rPr>
              <a:t>Я загадываю 2 разных числа от минус бесконечности до плюс бесконечности. Далее </a:t>
            </a:r>
            <a:r>
              <a:rPr lang="en-US" sz="2800" dirty="0" smtClean="0">
                <a:solidFill>
                  <a:srgbClr val="558ED5"/>
                </a:solidFill>
              </a:rPr>
              <a:t>–</a:t>
            </a:r>
            <a:r>
              <a:rPr lang="ru-RU" sz="2800" dirty="0" smtClean="0">
                <a:solidFill>
                  <a:srgbClr val="558ED5"/>
                </a:solidFill>
              </a:rPr>
              <a:t> кидаю монетку, но не показываю вам результат. Если решка </a:t>
            </a:r>
            <a:r>
              <a:rPr lang="en-US" sz="2800" dirty="0" smtClean="0">
                <a:solidFill>
                  <a:srgbClr val="558ED5"/>
                </a:solidFill>
              </a:rPr>
              <a:t>–</a:t>
            </a:r>
            <a:r>
              <a:rPr lang="ru-RU" sz="2800" dirty="0" smtClean="0">
                <a:solidFill>
                  <a:srgbClr val="558ED5"/>
                </a:solidFill>
              </a:rPr>
              <a:t> говорю большее число, если орел </a:t>
            </a:r>
            <a:r>
              <a:rPr lang="en-US" sz="2800" dirty="0" smtClean="0">
                <a:solidFill>
                  <a:srgbClr val="558ED5"/>
                </a:solidFill>
              </a:rPr>
              <a:t>–</a:t>
            </a:r>
            <a:r>
              <a:rPr lang="ru-RU" sz="2800" dirty="0" smtClean="0">
                <a:solidFill>
                  <a:srgbClr val="558ED5"/>
                </a:solidFill>
              </a:rPr>
              <a:t> меньшее. Ваша задача с вероятностью больше 50 процентов угадать, какое я сказал число </a:t>
            </a:r>
            <a:r>
              <a:rPr lang="en-US" sz="2800" dirty="0" smtClean="0">
                <a:solidFill>
                  <a:srgbClr val="558ED5"/>
                </a:solidFill>
              </a:rPr>
              <a:t>–</a:t>
            </a:r>
            <a:r>
              <a:rPr lang="ru-RU" sz="2800" dirty="0" smtClean="0">
                <a:solidFill>
                  <a:srgbClr val="558ED5"/>
                </a:solidFill>
              </a:rPr>
              <a:t> большее или меньшее?</a:t>
            </a:r>
            <a:r>
              <a:rPr lang="en-US" sz="2800" dirty="0" smtClean="0">
                <a:solidFill>
                  <a:srgbClr val="558ED5"/>
                </a:solidFill>
              </a:rPr>
              <a:t>”</a:t>
            </a:r>
          </a:p>
          <a:p>
            <a:r>
              <a:rPr lang="ru-RU" sz="2800" dirty="0" smtClean="0"/>
              <a:t>Реально ли это? Верите?</a:t>
            </a:r>
            <a:endParaRPr lang="en-US" sz="2800" dirty="0" smtClean="0"/>
          </a:p>
          <a:p>
            <a:r>
              <a:rPr lang="ru-RU" sz="2800" dirty="0" smtClean="0"/>
              <a:t>Вот такая «трамвайная» задачка домой</a:t>
            </a:r>
            <a:r>
              <a:rPr lang="en-US" sz="2800" dirty="0" smtClean="0"/>
              <a:t> </a:t>
            </a:r>
            <a:r>
              <a:rPr lang="en-US" sz="2800" dirty="0" smtClean="0">
                <a:sym typeface="Wingdings"/>
              </a:rPr>
              <a:t></a:t>
            </a:r>
            <a:endParaRPr lang="en-US" sz="2800" dirty="0" smtClean="0"/>
          </a:p>
          <a:p>
            <a:r>
              <a:rPr lang="en-US" sz="2800" dirty="0" smtClean="0"/>
              <a:t>Thanks professor Michael Bender for this puzzle!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08335-66EB-F244-9793-68AABAC63A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479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СП </a:t>
            </a:r>
            <a:r>
              <a:rPr lang="en-US" dirty="0" smtClean="0"/>
              <a:t>–</a:t>
            </a:r>
            <a:r>
              <a:rPr lang="ru-RU" dirty="0" smtClean="0"/>
              <a:t> это уровень!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thought in Ukraine, Russia, you still have a highly competitive-based educational process, </a:t>
            </a:r>
            <a:r>
              <a:rPr lang="en-US" u="sng" dirty="0" smtClean="0"/>
              <a:t>thus very good programmers and champions of different contests</a:t>
            </a:r>
            <a:r>
              <a:rPr lang="en-US" dirty="0" smtClean="0"/>
              <a:t>… </a:t>
            </a:r>
            <a:r>
              <a:rPr lang="en-US" sz="2800" i="1" dirty="0" smtClean="0">
                <a:solidFill>
                  <a:schemeClr val="bg1">
                    <a:lumMod val="50000"/>
                  </a:schemeClr>
                </a:solidFill>
              </a:rPr>
              <a:t>(based on the words of Professor Steven </a:t>
            </a:r>
            <a:r>
              <a:rPr lang="en-US" sz="2800" i="1" dirty="0" err="1" smtClean="0">
                <a:solidFill>
                  <a:schemeClr val="bg1">
                    <a:lumMod val="50000"/>
                  </a:schemeClr>
                </a:solidFill>
              </a:rPr>
              <a:t>Skiena</a:t>
            </a:r>
            <a:r>
              <a:rPr lang="en-US" sz="2800" i="1" dirty="0" smtClean="0">
                <a:solidFill>
                  <a:schemeClr val="bg1">
                    <a:lumMod val="50000"/>
                  </a:schemeClr>
                </a:solidFill>
              </a:rPr>
              <a:t>,   SUNY Stony Brook</a:t>
            </a:r>
            <a:r>
              <a:rPr lang="ru-RU" sz="2800" i="1" dirty="0" smtClean="0">
                <a:solidFill>
                  <a:schemeClr val="bg1">
                    <a:lumMod val="50000"/>
                  </a:schemeClr>
                </a:solidFill>
              </a:rPr>
              <a:t> / </a:t>
            </a:r>
            <a:r>
              <a:rPr lang="en-US" sz="2800" i="1" dirty="0" smtClean="0">
                <a:solidFill>
                  <a:schemeClr val="bg1">
                    <a:lumMod val="50000"/>
                  </a:schemeClr>
                </a:solidFill>
              </a:rPr>
              <a:t>General Sentiment, Inc.)</a:t>
            </a:r>
            <a:endParaRPr lang="ru-RU" sz="2800" i="1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ru-RU" sz="2800" dirty="0" smtClean="0">
                <a:solidFill>
                  <a:srgbClr val="0000FF"/>
                </a:solidFill>
              </a:rPr>
              <a:t>По-прежнему ли мы круты в программировании, математике, информационных </a:t>
            </a:r>
            <a:r>
              <a:rPr lang="ru-RU" sz="2800" dirty="0">
                <a:solidFill>
                  <a:srgbClr val="0000FF"/>
                </a:solidFill>
              </a:rPr>
              <a:t>т</a:t>
            </a:r>
            <a:r>
              <a:rPr lang="ru-RU" sz="2800" dirty="0" smtClean="0">
                <a:solidFill>
                  <a:srgbClr val="0000FF"/>
                </a:solidFill>
              </a:rPr>
              <a:t>ехнологиях?</a:t>
            </a:r>
            <a:endParaRPr lang="en-US" sz="2800" dirty="0" smtClean="0">
              <a:solidFill>
                <a:srgbClr val="0000FF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520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353"/>
            <a:ext cx="8229600" cy="928180"/>
          </a:xfrm>
        </p:spPr>
        <p:txBody>
          <a:bodyPr/>
          <a:lstStyle/>
          <a:p>
            <a:r>
              <a:rPr lang="en-US" dirty="0" smtClean="0"/>
              <a:t>Ukraine &amp; ACM ICPC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 descr="080409-DH-2330-_63D119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110" y="3517992"/>
            <a:ext cx="4755853" cy="3164609"/>
          </a:xfrm>
          <a:prstGeom prst="rect">
            <a:avLst/>
          </a:prstGeom>
        </p:spPr>
      </p:pic>
      <p:graphicFrame>
        <p:nvGraphicFramePr>
          <p:cNvPr id="8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3779506"/>
              </p:ext>
            </p:extLst>
          </p:nvPr>
        </p:nvGraphicFramePr>
        <p:xfrm>
          <a:off x="457200" y="1058009"/>
          <a:ext cx="8229600" cy="22250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395898"/>
                <a:gridCol w="4678099"/>
                <a:gridCol w="215560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Year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Medals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Taras</a:t>
                      </a:r>
                      <a:r>
                        <a:rPr lang="en-US" dirty="0" smtClean="0"/>
                        <a:t> Shevchenko Kiev National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silver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Donetsk National University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silver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 smtClean="0"/>
                        <a:t>Taras</a:t>
                      </a:r>
                      <a:r>
                        <a:rPr lang="en-US" dirty="0" smtClean="0"/>
                        <a:t> Shevchenko Kiev National University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gold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Lviv</a:t>
                      </a:r>
                      <a:r>
                        <a:rPr lang="en-US" dirty="0" smtClean="0"/>
                        <a:t> National University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gold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Taras</a:t>
                      </a:r>
                      <a:r>
                        <a:rPr lang="en-US" dirty="0" smtClean="0"/>
                        <a:t> Shevchenko Kiev National University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bronze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9046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Обучение через СП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ACM ICPC, Online Judges, </a:t>
            </a:r>
            <a:r>
              <a:rPr lang="en-US" dirty="0" err="1" smtClean="0">
                <a:solidFill>
                  <a:srgbClr val="0000FF"/>
                </a:solidFill>
              </a:rPr>
              <a:t>Topcoder</a:t>
            </a:r>
            <a:r>
              <a:rPr lang="en-US" dirty="0" smtClean="0">
                <a:solidFill>
                  <a:srgbClr val="0000FF"/>
                </a:solidFill>
              </a:rPr>
              <a:t>, </a:t>
            </a:r>
            <a:r>
              <a:rPr lang="en-US" dirty="0" err="1" smtClean="0">
                <a:solidFill>
                  <a:srgbClr val="0000FF"/>
                </a:solidFill>
              </a:rPr>
              <a:t>Codeforces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 smtClean="0"/>
              <a:t>“Although the judge was initially developed to be used as a trainer site for potential competitors in the international programming contests (mainly ACM ICPC), we have observed that </a:t>
            </a:r>
            <a:r>
              <a:rPr lang="en-US" u="sng" dirty="0" smtClean="0"/>
              <a:t>it is a very good tool for self-study!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” 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(Competitive Learning in Informatics: The </a:t>
            </a:r>
            <a:r>
              <a:rPr lang="en-US" i="1" dirty="0" err="1" smtClean="0">
                <a:solidFill>
                  <a:schemeClr val="bg1">
                    <a:lumMod val="50000"/>
                  </a:schemeClr>
                </a:solidFill>
              </a:rPr>
              <a:t>UVa</a:t>
            </a:r>
            <a:r>
              <a:rPr lang="en-US" i="1" dirty="0" smtClean="0">
                <a:solidFill>
                  <a:schemeClr val="bg1">
                    <a:lumMod val="50000"/>
                  </a:schemeClr>
                </a:solidFill>
              </a:rPr>
              <a:t> Online Judge Experience, M. Revilla et al.)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icpc 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081" y="5325720"/>
            <a:ext cx="3470179" cy="154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923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Соревнования помогают </a:t>
            </a:r>
            <a:br>
              <a:rPr lang="ru-RU" dirty="0" smtClean="0"/>
            </a:br>
            <a:r>
              <a:rPr lang="ru-RU" dirty="0" smtClean="0"/>
              <a:t>устроится в лучшую компанию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848854"/>
          </a:xfrm>
        </p:spPr>
        <p:txBody>
          <a:bodyPr/>
          <a:lstStyle/>
          <a:p>
            <a:r>
              <a:rPr lang="en-US" dirty="0" smtClean="0"/>
              <a:t>Interview street and similar services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 descr="codility-07350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18" y="2140123"/>
            <a:ext cx="8053669" cy="4486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5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Соревнования помогают </a:t>
            </a:r>
            <a:br>
              <a:rPr lang="ru-RU" dirty="0" smtClean="0"/>
            </a:br>
            <a:r>
              <a:rPr lang="ru-RU" dirty="0" smtClean="0"/>
              <a:t>устроится в лучшую компанию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848854"/>
          </a:xfrm>
        </p:spPr>
        <p:txBody>
          <a:bodyPr/>
          <a:lstStyle/>
          <a:p>
            <a:r>
              <a:rPr lang="en-US" dirty="0" err="1" smtClean="0"/>
              <a:t>Quora’s</a:t>
            </a:r>
            <a:r>
              <a:rPr lang="en-US" dirty="0" smtClean="0"/>
              <a:t> competition to get the interview call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main-qimg-bcbf9b09df39c9d643b50c5c43bcae0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888" y="2298357"/>
            <a:ext cx="5033029" cy="374863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199657" y="6204689"/>
            <a:ext cx="49832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</a:t>
            </a:r>
            <a:r>
              <a:rPr lang="en-US" dirty="0" err="1">
                <a:hlinkClick r:id="rId3"/>
              </a:rPr>
              <a:t>www.quora.com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challenges#nearby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0950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Соревнования становятся серьёзными и двигают науку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848854"/>
          </a:xfrm>
        </p:spPr>
        <p:txBody>
          <a:bodyPr/>
          <a:lstStyle/>
          <a:p>
            <a:r>
              <a:rPr lang="en-US" dirty="0" smtClean="0"/>
              <a:t>NASA Tournament Lab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 descr="313587_510021489018867_1634133932_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9926" y="1716822"/>
            <a:ext cx="2696874" cy="4535905"/>
          </a:xfrm>
          <a:prstGeom prst="rect">
            <a:avLst/>
          </a:prstGeom>
          <a:ln w="38100" cmpd="sng">
            <a:noFill/>
          </a:ln>
        </p:spPr>
      </p:pic>
      <p:pic>
        <p:nvPicPr>
          <p:cNvPr id="9" name="Picture 8" descr="ntl_patch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622" y="2394570"/>
            <a:ext cx="5423685" cy="3037262"/>
          </a:xfrm>
          <a:prstGeom prst="rect">
            <a:avLst/>
          </a:prstGeom>
        </p:spPr>
      </p:pic>
      <p:pic>
        <p:nvPicPr>
          <p:cNvPr id="10" name="Picture 9" descr="SpaceX_Drago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566" y="2885788"/>
            <a:ext cx="2428111" cy="240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23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Соревнования становятся серьёзными и двигают науку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848854"/>
          </a:xfrm>
        </p:spPr>
        <p:txBody>
          <a:bodyPr>
            <a:normAutofit fontScale="92500"/>
          </a:bodyPr>
          <a:lstStyle/>
          <a:p>
            <a:r>
              <a:rPr lang="en-US" dirty="0" err="1" smtClean="0"/>
              <a:t>HakerRank</a:t>
            </a:r>
            <a:r>
              <a:rPr lang="en-US" dirty="0" smtClean="0"/>
              <a:t> competitions that cover everything…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5A1F7-60E1-1B4E-B5CD-F9B5CE49F359}" type="slidenum">
              <a:rPr lang="en-US" smtClean="0"/>
              <a:t>8</a:t>
            </a:fld>
            <a:endParaRPr lang="en-US"/>
          </a:p>
        </p:txBody>
      </p:sp>
      <p:pic>
        <p:nvPicPr>
          <p:cNvPr id="11" name="Picture 10" descr="Screenshot 2014-05-16 08.37.4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70" y="2206496"/>
            <a:ext cx="8069930" cy="4268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64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1999"/>
          </a:xfrm>
        </p:spPr>
        <p:txBody>
          <a:bodyPr>
            <a:normAutofit/>
          </a:bodyPr>
          <a:lstStyle/>
          <a:p>
            <a:r>
              <a:rPr lang="ru-RU" sz="4000" dirty="0" smtClean="0"/>
              <a:t>Наши факультативы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8048"/>
            <a:ext cx="8485070" cy="4908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>
                <a:solidFill>
                  <a:srgbClr val="0000FF"/>
                </a:solidFill>
              </a:rPr>
              <a:t>Цели: </a:t>
            </a:r>
            <a:endParaRPr lang="ru-RU" sz="2800" dirty="0" smtClean="0">
              <a:solidFill>
                <a:srgbClr val="0000FF"/>
              </a:solidFill>
            </a:endParaRPr>
          </a:p>
          <a:p>
            <a:r>
              <a:rPr lang="ru-RU" sz="2800" dirty="0"/>
              <a:t>разбор наиболее распространенных алгоритмов</a:t>
            </a:r>
          </a:p>
          <a:p>
            <a:r>
              <a:rPr lang="ru-RU" sz="2800" dirty="0" smtClean="0"/>
              <a:t>о</a:t>
            </a:r>
            <a:r>
              <a:rPr lang="bg-BG" sz="2800" dirty="0" smtClean="0"/>
              <a:t>буч</a:t>
            </a:r>
            <a:r>
              <a:rPr lang="ru-RU" sz="2800" dirty="0" err="1" smtClean="0"/>
              <a:t>ение</a:t>
            </a:r>
            <a:r>
              <a:rPr lang="bg-BG" sz="2800" dirty="0" smtClean="0"/>
              <a:t> реализации </a:t>
            </a:r>
            <a:r>
              <a:rPr lang="bg-BG" sz="2800" dirty="0"/>
              <a:t>алгоритмов на </a:t>
            </a:r>
            <a:r>
              <a:rPr lang="bg-BG" sz="2800" dirty="0" smtClean="0"/>
              <a:t>практике</a:t>
            </a:r>
            <a:endParaRPr lang="en-US" sz="2800" dirty="0" smtClean="0"/>
          </a:p>
          <a:p>
            <a:r>
              <a:rPr lang="ru-RU" sz="2800" dirty="0" smtClean="0"/>
              <a:t>решение </a:t>
            </a:r>
            <a:r>
              <a:rPr lang="ru-RU" sz="2800" dirty="0"/>
              <a:t>олимпиадных задач различной сложности</a:t>
            </a:r>
          </a:p>
          <a:p>
            <a:r>
              <a:rPr lang="ru-RU" sz="2800" dirty="0" smtClean="0"/>
              <a:t>подготовка </a:t>
            </a:r>
            <a:r>
              <a:rPr lang="ru-RU" sz="2800" dirty="0"/>
              <a:t>к участию в соревнованиях по </a:t>
            </a:r>
            <a:r>
              <a:rPr lang="ru-RU" sz="2800" dirty="0" smtClean="0"/>
              <a:t>программированию (включая локальные!)</a:t>
            </a:r>
            <a:endParaRPr lang="ru-RU" sz="2800" dirty="0"/>
          </a:p>
          <a:p>
            <a:r>
              <a:rPr lang="bg-BG" sz="2800" dirty="0" smtClean="0"/>
              <a:t>применение </a:t>
            </a:r>
            <a:r>
              <a:rPr lang="bg-BG" sz="2800" dirty="0"/>
              <a:t>алгоритмов и трюков в </a:t>
            </a:r>
            <a:r>
              <a:rPr lang="bg-BG" sz="2800" dirty="0" smtClean="0"/>
              <a:t>разработке</a:t>
            </a:r>
            <a:r>
              <a:rPr lang="en-US" sz="2800" dirty="0" smtClean="0"/>
              <a:t> </a:t>
            </a:r>
            <a:r>
              <a:rPr lang="ru-RU" sz="2800" dirty="0" smtClean="0"/>
              <a:t>ПО</a:t>
            </a:r>
          </a:p>
          <a:p>
            <a:r>
              <a:rPr lang="ru-RU" sz="2800" dirty="0" smtClean="0"/>
              <a:t>рассмотрение реальных задач и сложных систем</a:t>
            </a:r>
          </a:p>
          <a:p>
            <a:r>
              <a:rPr lang="ru-RU" sz="2800" dirty="0"/>
              <a:t>п</a:t>
            </a:r>
            <a:r>
              <a:rPr lang="ru-RU" sz="2800" dirty="0" smtClean="0"/>
              <a:t>одготовка к </a:t>
            </a:r>
            <a:r>
              <a:rPr lang="en-US" sz="2800" dirty="0" smtClean="0"/>
              <a:t>“</a:t>
            </a:r>
            <a:r>
              <a:rPr lang="ru-RU" sz="2800" dirty="0" err="1" smtClean="0"/>
              <a:t>хакатонам</a:t>
            </a:r>
            <a:r>
              <a:rPr lang="en-US" sz="2800" dirty="0" smtClean="0"/>
              <a:t>”</a:t>
            </a:r>
            <a:r>
              <a:rPr lang="ru-RU" sz="2800" dirty="0" smtClean="0"/>
              <a:t>!</a:t>
            </a:r>
          </a:p>
          <a:p>
            <a:endParaRPr lang="ru-RU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208335-66EB-F244-9793-68AABAC63A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086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501</Words>
  <Application>Microsoft Macintosh PowerPoint</Application>
  <PresentationFormat>On-screen Show (4:3)</PresentationFormat>
  <Paragraphs>94</Paragraphs>
  <Slides>16</Slides>
  <Notes>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Спортивное Программирование: “must know” для профессионала! </vt:lpstr>
      <vt:lpstr>СП – это уровень!</vt:lpstr>
      <vt:lpstr>Ukraine &amp; ACM ICPC</vt:lpstr>
      <vt:lpstr>Обучение через СП</vt:lpstr>
      <vt:lpstr>Соревнования помогают  устроится в лучшую компанию</vt:lpstr>
      <vt:lpstr>Соревнования помогают  устроится в лучшую компанию</vt:lpstr>
      <vt:lpstr>Соревнования становятся серьёзными и двигают науку</vt:lpstr>
      <vt:lpstr>Соревнования становятся серьёзными и двигают науку</vt:lpstr>
      <vt:lpstr>Наши факультативы</vt:lpstr>
      <vt:lpstr>Наши факультативы</vt:lpstr>
      <vt:lpstr>Только организованность и целеустремленность дают результат! </vt:lpstr>
      <vt:lpstr>Первое ЛЕГКОЕ д/з</vt:lpstr>
      <vt:lpstr>Теперь о нас </vt:lpstr>
      <vt:lpstr>PowerPoint Presentation</vt:lpstr>
      <vt:lpstr>Textbook by my Prof. Steven Skiena</vt:lpstr>
      <vt:lpstr>Что еще интересного в СП?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Спортивное Программирование: “must know” для профессионала! </dc:title>
  <dc:creator>user</dc:creator>
  <cp:lastModifiedBy>user</cp:lastModifiedBy>
  <cp:revision>16</cp:revision>
  <dcterms:created xsi:type="dcterms:W3CDTF">2014-11-06T02:53:05Z</dcterms:created>
  <dcterms:modified xsi:type="dcterms:W3CDTF">2014-11-06T03:46:05Z</dcterms:modified>
</cp:coreProperties>
</file>

<file path=docProps/thumbnail.jpeg>
</file>